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4C97B2B-58EA-4F8B-A38D-B0AED79D87A4}" type="datetimeFigureOut">
              <a:rPr lang="en-US" smtClean="0"/>
              <a:t>2/17/2014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E06736-313E-485B-99B9-4082F03AD60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C97B2B-58EA-4F8B-A38D-B0AED79D87A4}" type="datetimeFigureOut">
              <a:rPr lang="en-US" smtClean="0"/>
              <a:t>2/17/2014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E06736-313E-485B-99B9-4082F03AD60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C97B2B-58EA-4F8B-A38D-B0AED79D87A4}" type="datetimeFigureOut">
              <a:rPr lang="en-US" smtClean="0"/>
              <a:t>2/17/2014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E06736-313E-485B-99B9-4082F03AD60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4C97B2B-58EA-4F8B-A38D-B0AED79D87A4}" type="datetimeFigureOut">
              <a:rPr lang="en-US" smtClean="0"/>
              <a:t>2/17/2014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E06736-313E-485B-99B9-4082F03AD60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F4C97B2B-58EA-4F8B-A38D-B0AED79D87A4}" type="datetimeFigureOut">
              <a:rPr lang="en-US" smtClean="0"/>
              <a:t>2/17/2014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E06736-313E-485B-99B9-4082F03AD60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4C97B2B-58EA-4F8B-A38D-B0AED79D87A4}" type="datetimeFigureOut">
              <a:rPr lang="en-US" smtClean="0"/>
              <a:t>2/17/2014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E06736-313E-485B-99B9-4082F03AD604}"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4C97B2B-58EA-4F8B-A38D-B0AED79D87A4}" type="datetimeFigureOut">
              <a:rPr lang="en-US" smtClean="0"/>
              <a:t>2/17/2014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AE06736-313E-485B-99B9-4082F03AD60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4C97B2B-58EA-4F8B-A38D-B0AED79D87A4}" type="datetimeFigureOut">
              <a:rPr lang="en-US" smtClean="0"/>
              <a:t>2/17/2014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AE06736-313E-485B-99B9-4082F03AD60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C97B2B-58EA-4F8B-A38D-B0AED79D87A4}" type="datetimeFigureOut">
              <a:rPr lang="en-US" smtClean="0"/>
              <a:t>2/17/2014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AE06736-313E-485B-99B9-4082F03AD60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F4C97B2B-58EA-4F8B-A38D-B0AED79D87A4}" type="datetimeFigureOut">
              <a:rPr lang="en-US" smtClean="0"/>
              <a:t>2/17/2014</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0AE06736-313E-485B-99B9-4082F03AD60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C97B2B-58EA-4F8B-A38D-B0AED79D87A4}" type="datetimeFigureOut">
              <a:rPr lang="en-US" smtClean="0"/>
              <a:t>2/17/2014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E06736-313E-485B-99B9-4082F03AD60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F4C97B2B-58EA-4F8B-A38D-B0AED79D87A4}" type="datetimeFigureOut">
              <a:rPr lang="en-US" smtClean="0"/>
              <a:t>2/17/2014</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0AE06736-313E-485B-99B9-4082F03AD60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Great Industrialists and the rise of Unions</a:t>
            </a:r>
            <a:endParaRPr lang="en-US" dirty="0"/>
          </a:p>
        </p:txBody>
      </p:sp>
      <p:sp>
        <p:nvSpPr>
          <p:cNvPr id="3" name="Subtitle 2"/>
          <p:cNvSpPr>
            <a:spLocks noGrp="1"/>
          </p:cNvSpPr>
          <p:nvPr>
            <p:ph type="subTitle" idx="1"/>
          </p:nvPr>
        </p:nvSpPr>
        <p:spPr/>
        <p:txBody>
          <a:bodyPr/>
          <a:lstStyle/>
          <a:p>
            <a:r>
              <a:rPr lang="en-US" dirty="0" smtClean="0"/>
              <a:t>Matching activity answers</a:t>
            </a:r>
            <a:endParaRPr lang="en-US" dirty="0"/>
          </a:p>
        </p:txBody>
      </p:sp>
    </p:spTree>
    <p:extLst>
      <p:ext uri="{BB962C8B-B14F-4D97-AF65-F5344CB8AC3E}">
        <p14:creationId xmlns:p14="http://schemas.microsoft.com/office/powerpoint/2010/main" val="9376532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Arabic Typesetting" panose="03020402040406030203" pitchFamily="66" charset="-78"/>
                <a:cs typeface="Arabic Typesetting" panose="03020402040406030203" pitchFamily="66" charset="-78"/>
              </a:rPr>
              <a:t>Alexander Graham Bell</a:t>
            </a:r>
            <a:endParaRPr lang="en-US" b="1" dirty="0">
              <a:latin typeface="Arabic Typesetting" panose="03020402040406030203" pitchFamily="66" charset="-78"/>
              <a:cs typeface="Arabic Typesetting" panose="03020402040406030203" pitchFamily="66" charset="-78"/>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402473" y="2619375"/>
            <a:ext cx="2501479" cy="3324225"/>
          </a:xfrm>
        </p:spPr>
      </p:pic>
      <p:sp>
        <p:nvSpPr>
          <p:cNvPr id="4" name="Text Placeholder 3"/>
          <p:cNvSpPr>
            <a:spLocks noGrp="1"/>
          </p:cNvSpPr>
          <p:nvPr>
            <p:ph type="body" sz="half" idx="2"/>
          </p:nvPr>
        </p:nvSpPr>
        <p:spPr/>
        <p:txBody>
          <a:bodyPr>
            <a:noAutofit/>
          </a:bodyPr>
          <a:lstStyle/>
          <a:p>
            <a:r>
              <a:rPr lang="en-US" sz="1800" dirty="0">
                <a:latin typeface="Arabic Typesetting" panose="03020402040406030203" pitchFamily="66" charset="-78"/>
                <a:cs typeface="Arabic Typesetting" panose="03020402040406030203" pitchFamily="66" charset="-78"/>
              </a:rPr>
              <a:t>He invented the telephone and founded the American Telephone &amp; Telegraph Co. (AT&amp;T) </a:t>
            </a:r>
          </a:p>
          <a:p>
            <a:endParaRPr lang="en-US" sz="18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27423074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Arabic Typesetting" panose="03020402040406030203" pitchFamily="66" charset="-78"/>
                <a:cs typeface="Arabic Typesetting" panose="03020402040406030203" pitchFamily="66" charset="-78"/>
              </a:rPr>
              <a:t>Orville and Wilbur Wright</a:t>
            </a:r>
            <a:endParaRPr lang="en-US" b="1" dirty="0">
              <a:latin typeface="Arabic Typesetting" panose="03020402040406030203" pitchFamily="66" charset="-78"/>
              <a:cs typeface="Arabic Typesetting" panose="03020402040406030203" pitchFamily="66" charset="-78"/>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49800" y="2758757"/>
            <a:ext cx="3806825" cy="3045460"/>
          </a:xfrm>
        </p:spPr>
      </p:pic>
      <p:sp>
        <p:nvSpPr>
          <p:cNvPr id="4" name="Text Placeholder 3"/>
          <p:cNvSpPr>
            <a:spLocks noGrp="1"/>
          </p:cNvSpPr>
          <p:nvPr>
            <p:ph type="body" sz="half" idx="2"/>
          </p:nvPr>
        </p:nvSpPr>
        <p:spPr/>
        <p:txBody>
          <a:bodyPr>
            <a:noAutofit/>
          </a:bodyPr>
          <a:lstStyle/>
          <a:p>
            <a:r>
              <a:rPr lang="en-US" sz="1800" dirty="0">
                <a:latin typeface="Arabic Typesetting" panose="03020402040406030203" pitchFamily="66" charset="-78"/>
                <a:ea typeface="Calibri"/>
                <a:cs typeface="Arabic Typesetting" panose="03020402040406030203" pitchFamily="66" charset="-78"/>
              </a:rPr>
              <a:t>He and his brother were the first in flight: Kitty Hawk, NC – December 17, 1903. </a:t>
            </a:r>
            <a:endParaRPr lang="en-US" sz="18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27770048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Arabic Typesetting" panose="03020402040406030203" pitchFamily="66" charset="-78"/>
                <a:cs typeface="Arabic Typesetting" panose="03020402040406030203" pitchFamily="66" charset="-78"/>
              </a:rPr>
              <a:t>Cornelius Vanderbilt</a:t>
            </a:r>
            <a:endParaRPr lang="en-US" b="1" dirty="0">
              <a:latin typeface="Arabic Typesetting" panose="03020402040406030203" pitchFamily="66" charset="-78"/>
              <a:cs typeface="Arabic Typesetting" panose="03020402040406030203" pitchFamily="66" charset="-78"/>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19600" y="3276600"/>
            <a:ext cx="4312346" cy="2839017"/>
          </a:xfrm>
        </p:spPr>
      </p:pic>
      <p:sp>
        <p:nvSpPr>
          <p:cNvPr id="4" name="Text Placeholder 3"/>
          <p:cNvSpPr>
            <a:spLocks noGrp="1"/>
          </p:cNvSpPr>
          <p:nvPr>
            <p:ph type="body" sz="half" idx="2"/>
          </p:nvPr>
        </p:nvSpPr>
        <p:spPr/>
        <p:txBody>
          <a:bodyPr>
            <a:noAutofit/>
          </a:bodyPr>
          <a:lstStyle/>
          <a:p>
            <a:r>
              <a:rPr lang="en-US" sz="1800" dirty="0">
                <a:latin typeface="Arabic Typesetting" panose="03020402040406030203" pitchFamily="66" charset="-78"/>
                <a:ea typeface="Calibri"/>
                <a:cs typeface="Arabic Typesetting" panose="03020402040406030203" pitchFamily="66" charset="-78"/>
              </a:rPr>
              <a:t>He was the man who consolidated the railroads in New York during the 1800s, and he founded a university in Tennessee which still bears his name. </a:t>
            </a:r>
            <a:endParaRPr lang="en-US" sz="18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7885878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9140000">
            <a:off x="655326" y="1624560"/>
            <a:ext cx="5212080" cy="694329"/>
          </a:xfrm>
        </p:spPr>
        <p:txBody>
          <a:bodyPr/>
          <a:lstStyle/>
          <a:p>
            <a:r>
              <a:rPr lang="en-US" b="1" dirty="0" smtClean="0">
                <a:latin typeface="Arabic Typesetting" panose="03020402040406030203" pitchFamily="66" charset="-78"/>
                <a:cs typeface="Arabic Typesetting" panose="03020402040406030203" pitchFamily="66" charset="-78"/>
              </a:rPr>
              <a:t>John D. Rockefeller</a:t>
            </a:r>
            <a:endParaRPr lang="en-US" b="1" dirty="0">
              <a:latin typeface="Arabic Typesetting" panose="03020402040406030203" pitchFamily="66" charset="-78"/>
              <a:cs typeface="Arabic Typesetting" panose="03020402040406030203" pitchFamily="66" charset="-78"/>
            </a:endParaRPr>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962400" y="3505200"/>
            <a:ext cx="4946385" cy="2949510"/>
          </a:xfrm>
        </p:spPr>
      </p:pic>
      <p:sp>
        <p:nvSpPr>
          <p:cNvPr id="4" name="Text Placeholder 3"/>
          <p:cNvSpPr>
            <a:spLocks noGrp="1"/>
          </p:cNvSpPr>
          <p:nvPr>
            <p:ph type="body" sz="half" idx="2"/>
          </p:nvPr>
        </p:nvSpPr>
        <p:spPr>
          <a:xfrm rot="19140000">
            <a:off x="1139923" y="1830711"/>
            <a:ext cx="5794760" cy="1105073"/>
          </a:xfrm>
        </p:spPr>
        <p:txBody>
          <a:bodyPr>
            <a:normAutofit/>
          </a:bodyPr>
          <a:lstStyle/>
          <a:p>
            <a:r>
              <a:rPr lang="en-US" sz="1900" dirty="0">
                <a:latin typeface="Arabic Typesetting" panose="03020402040406030203" pitchFamily="66" charset="-78"/>
                <a:cs typeface="Arabic Typesetting" panose="03020402040406030203" pitchFamily="66" charset="-78"/>
              </a:rPr>
              <a:t>He was the founder of the Standard Oil Trust, a company which ran almost all other oil refineries out of business in the early 1900s – until it was broken up by the Sherman Anti-Trust act and the actions of Theodore Roosevelt. </a:t>
            </a:r>
          </a:p>
          <a:p>
            <a:endParaRPr lang="en-US" dirty="0"/>
          </a:p>
        </p:txBody>
      </p:sp>
    </p:spTree>
    <p:extLst>
      <p:ext uri="{BB962C8B-B14F-4D97-AF65-F5344CB8AC3E}">
        <p14:creationId xmlns:p14="http://schemas.microsoft.com/office/powerpoint/2010/main" val="16121110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9140000">
            <a:off x="615131" y="1639589"/>
            <a:ext cx="5212080" cy="571794"/>
          </a:xfrm>
        </p:spPr>
        <p:txBody>
          <a:bodyPr/>
          <a:lstStyle/>
          <a:p>
            <a:r>
              <a:rPr lang="en-US" b="1" dirty="0" smtClean="0">
                <a:latin typeface="Arabic Typesetting" panose="03020402040406030203" pitchFamily="66" charset="-78"/>
                <a:cs typeface="Arabic Typesetting" panose="03020402040406030203" pitchFamily="66" charset="-78"/>
              </a:rPr>
              <a:t>Andrew Carnegie</a:t>
            </a:r>
            <a:endParaRPr lang="en-US" b="1" dirty="0">
              <a:latin typeface="Arabic Typesetting" panose="03020402040406030203" pitchFamily="66" charset="-78"/>
              <a:cs typeface="Arabic Typesetting" panose="03020402040406030203" pitchFamily="66" charset="-78"/>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10000" y="3733800"/>
            <a:ext cx="4923325" cy="2590799"/>
          </a:xfrm>
        </p:spPr>
      </p:pic>
      <p:sp>
        <p:nvSpPr>
          <p:cNvPr id="4" name="Text Placeholder 3"/>
          <p:cNvSpPr>
            <a:spLocks noGrp="1"/>
          </p:cNvSpPr>
          <p:nvPr>
            <p:ph type="body" sz="half" idx="2"/>
          </p:nvPr>
        </p:nvSpPr>
        <p:spPr>
          <a:xfrm rot="19140000">
            <a:off x="1121058" y="1780256"/>
            <a:ext cx="5794760" cy="1162582"/>
          </a:xfrm>
        </p:spPr>
        <p:txBody>
          <a:bodyPr>
            <a:normAutofit/>
          </a:bodyPr>
          <a:lstStyle/>
          <a:p>
            <a:r>
              <a:rPr lang="en-US" sz="2000" dirty="0">
                <a:latin typeface="Arabic Typesetting" panose="03020402040406030203" pitchFamily="66" charset="-78"/>
                <a:cs typeface="Arabic Typesetting" panose="03020402040406030203" pitchFamily="66" charset="-78"/>
              </a:rPr>
              <a:t>He was the founder of a steel company which dominated the industry – it was practically a monopoly.  His workers received little pay, however, and uprisings at his steel plan ruined his reputation.  </a:t>
            </a:r>
          </a:p>
          <a:p>
            <a:endParaRPr lang="en-US" dirty="0"/>
          </a:p>
        </p:txBody>
      </p:sp>
    </p:spTree>
    <p:extLst>
      <p:ext uri="{BB962C8B-B14F-4D97-AF65-F5344CB8AC3E}">
        <p14:creationId xmlns:p14="http://schemas.microsoft.com/office/powerpoint/2010/main" val="20996691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Arabic Typesetting" panose="03020402040406030203" pitchFamily="66" charset="-78"/>
                <a:cs typeface="Arabic Typesetting" panose="03020402040406030203" pitchFamily="66" charset="-78"/>
              </a:rPr>
              <a:t>Terence V. Powderly</a:t>
            </a:r>
            <a:endParaRPr lang="en-US" b="1" dirty="0">
              <a:latin typeface="Arabic Typesetting" panose="03020402040406030203" pitchFamily="66" charset="-78"/>
              <a:cs typeface="Arabic Typesetting" panose="03020402040406030203" pitchFamily="66" charset="-78"/>
            </a:endParaRPr>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791200" y="1934872"/>
            <a:ext cx="2895600" cy="4335768"/>
          </a:xfrm>
        </p:spPr>
      </p:pic>
      <p:sp>
        <p:nvSpPr>
          <p:cNvPr id="4" name="Text Placeholder 3"/>
          <p:cNvSpPr>
            <a:spLocks noGrp="1"/>
          </p:cNvSpPr>
          <p:nvPr>
            <p:ph type="body" sz="half" idx="2"/>
          </p:nvPr>
        </p:nvSpPr>
        <p:spPr/>
        <p:txBody>
          <a:bodyPr>
            <a:noAutofit/>
          </a:bodyPr>
          <a:lstStyle/>
          <a:p>
            <a:r>
              <a:rPr lang="en-US" sz="2000" dirty="0">
                <a:latin typeface="Arabic Typesetting" panose="03020402040406030203" pitchFamily="66" charset="-78"/>
                <a:ea typeface="Calibri"/>
                <a:cs typeface="Arabic Typesetting" panose="03020402040406030203" pitchFamily="66" charset="-78"/>
              </a:rPr>
              <a:t>He was the leader of America’s first labor union, the Knights of Labor. </a:t>
            </a:r>
            <a:endParaRPr lang="en-US" sz="20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35714003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9140000">
            <a:off x="584800" y="1650929"/>
            <a:ext cx="5212080" cy="479328"/>
          </a:xfrm>
        </p:spPr>
        <p:txBody>
          <a:bodyPr/>
          <a:lstStyle/>
          <a:p>
            <a:r>
              <a:rPr lang="en-US" b="1" dirty="0" smtClean="0">
                <a:latin typeface="Arabic Typesetting" panose="03020402040406030203" pitchFamily="66" charset="-78"/>
                <a:cs typeface="Arabic Typesetting" panose="03020402040406030203" pitchFamily="66" charset="-78"/>
              </a:rPr>
              <a:t>Mary Harris “Mother” Jones</a:t>
            </a:r>
            <a:endParaRPr lang="en-US" b="1" dirty="0">
              <a:latin typeface="Arabic Typesetting" panose="03020402040406030203" pitchFamily="66" charset="-78"/>
              <a:cs typeface="Arabic Typesetting" panose="03020402040406030203" pitchFamily="66" charset="-78"/>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410200" y="2362200"/>
            <a:ext cx="3362325" cy="3977801"/>
          </a:xfrm>
        </p:spPr>
      </p:pic>
      <p:sp>
        <p:nvSpPr>
          <p:cNvPr id="4" name="Text Placeholder 3"/>
          <p:cNvSpPr>
            <a:spLocks noGrp="1"/>
          </p:cNvSpPr>
          <p:nvPr>
            <p:ph type="body" sz="half" idx="2"/>
          </p:nvPr>
        </p:nvSpPr>
        <p:spPr>
          <a:xfrm rot="19140000">
            <a:off x="1123524" y="1786851"/>
            <a:ext cx="5794760" cy="1155065"/>
          </a:xfrm>
        </p:spPr>
        <p:txBody>
          <a:bodyPr>
            <a:normAutofit/>
          </a:bodyPr>
          <a:lstStyle/>
          <a:p>
            <a:r>
              <a:rPr lang="en-US" sz="2000" dirty="0">
                <a:latin typeface="Arabic Typesetting" panose="03020402040406030203" pitchFamily="66" charset="-78"/>
                <a:cs typeface="Arabic Typesetting" panose="03020402040406030203" pitchFamily="66" charset="-78"/>
              </a:rPr>
              <a:t>She was a female labor union organizer who focused on helping women in the garment workers unions and young children who were forced to work in the textile mills. </a:t>
            </a:r>
          </a:p>
          <a:p>
            <a:endParaRPr lang="en-US" sz="20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31846104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9140000">
            <a:off x="617597" y="1638666"/>
            <a:ext cx="5212080" cy="579311"/>
          </a:xfrm>
        </p:spPr>
        <p:txBody>
          <a:bodyPr/>
          <a:lstStyle/>
          <a:p>
            <a:r>
              <a:rPr lang="en-US" b="1" dirty="0" smtClean="0">
                <a:latin typeface="Arabic Typesetting" panose="03020402040406030203" pitchFamily="66" charset="-78"/>
                <a:cs typeface="Arabic Typesetting" panose="03020402040406030203" pitchFamily="66" charset="-78"/>
              </a:rPr>
              <a:t>Thomas Alva Edison </a:t>
            </a:r>
            <a:endParaRPr lang="en-US" b="1" dirty="0">
              <a:latin typeface="Arabic Typesetting" panose="03020402040406030203" pitchFamily="66" charset="-78"/>
              <a:cs typeface="Arabic Typesetting" panose="03020402040406030203" pitchFamily="66" charset="-78"/>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34000" y="2438400"/>
            <a:ext cx="3344769" cy="4228849"/>
          </a:xfrm>
        </p:spPr>
      </p:pic>
      <p:sp>
        <p:nvSpPr>
          <p:cNvPr id="4" name="Text Placeholder 3"/>
          <p:cNvSpPr>
            <a:spLocks noGrp="1"/>
          </p:cNvSpPr>
          <p:nvPr>
            <p:ph type="body" sz="half" idx="2"/>
          </p:nvPr>
        </p:nvSpPr>
        <p:spPr>
          <a:xfrm rot="19140000">
            <a:off x="1175186" y="1925027"/>
            <a:ext cx="5794760" cy="997574"/>
          </a:xfrm>
        </p:spPr>
        <p:txBody>
          <a:bodyPr>
            <a:noAutofit/>
          </a:bodyPr>
          <a:lstStyle/>
          <a:p>
            <a:r>
              <a:rPr lang="en-US" sz="2000" dirty="0">
                <a:latin typeface="Arabic Typesetting" panose="03020402040406030203" pitchFamily="66" charset="-78"/>
                <a:cs typeface="Arabic Typesetting" panose="03020402040406030203" pitchFamily="66" charset="-78"/>
              </a:rPr>
              <a:t>He was the inventor of the light bulb, the phonograph, the battery cell, and the motion picture machine, just to name a few.  He held thousands of patents, and established hundreds of companies!  </a:t>
            </a:r>
          </a:p>
          <a:p>
            <a:endParaRPr lang="en-US" sz="20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22069242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070999" y="1096963"/>
            <a:ext cx="2703052" cy="3713162"/>
          </a:xfrm>
        </p:spPr>
      </p:pic>
      <p:sp>
        <p:nvSpPr>
          <p:cNvPr id="6" name="Content Placeholder 5"/>
          <p:cNvSpPr>
            <a:spLocks noGrp="1"/>
          </p:cNvSpPr>
          <p:nvPr>
            <p:ph sz="half" idx="2"/>
          </p:nvPr>
        </p:nvSpPr>
        <p:spPr/>
        <p:txBody>
          <a:bodyPr>
            <a:normAutofit fontScale="85000" lnSpcReduction="10000"/>
          </a:bodyPr>
          <a:lstStyle/>
          <a:p>
            <a:r>
              <a:rPr lang="en-US" b="0" dirty="0" smtClean="0">
                <a:latin typeface="Arabic Typesetting" panose="03020402040406030203" pitchFamily="66" charset="-78"/>
                <a:cs typeface="Arabic Typesetting" panose="03020402040406030203" pitchFamily="66" charset="-78"/>
              </a:rPr>
              <a:t>	This </a:t>
            </a:r>
            <a:r>
              <a:rPr lang="en-US" b="0" dirty="0">
                <a:latin typeface="Arabic Typesetting" panose="03020402040406030203" pitchFamily="66" charset="-78"/>
                <a:cs typeface="Arabic Typesetting" panose="03020402040406030203" pitchFamily="66" charset="-78"/>
              </a:rPr>
              <a:t>businessman was the </a:t>
            </a:r>
            <a:r>
              <a:rPr lang="en-US" b="0" dirty="0" smtClean="0">
                <a:latin typeface="Arabic Typesetting" panose="03020402040406030203" pitchFamily="66" charset="-78"/>
                <a:cs typeface="Arabic Typesetting" panose="03020402040406030203" pitchFamily="66" charset="-78"/>
              </a:rPr>
              <a:t>founder of </a:t>
            </a:r>
            <a:r>
              <a:rPr lang="en-US" b="0" dirty="0">
                <a:latin typeface="Arabic Typesetting" panose="03020402040406030203" pitchFamily="66" charset="-78"/>
                <a:cs typeface="Arabic Typesetting" panose="03020402040406030203" pitchFamily="66" charset="-78"/>
              </a:rPr>
              <a:t>a monopolistic company that controlled the iron mines, “Bessemer” furnaces, railroads, and shipping routes for all the steel in America by the early 1890s.  His workers were subjected to dangerous conditions, and paid very low wages.  In 1892, they went on strike!  </a:t>
            </a:r>
          </a:p>
          <a:p>
            <a:endParaRPr lang="en-US" b="0" dirty="0">
              <a:latin typeface="Arabic Typesetting" panose="03020402040406030203" pitchFamily="66" charset="-78"/>
              <a:cs typeface="Arabic Typesetting" panose="03020402040406030203" pitchFamily="66" charset="-78"/>
            </a:endParaRPr>
          </a:p>
        </p:txBody>
      </p:sp>
      <p:sp>
        <p:nvSpPr>
          <p:cNvPr id="4" name="Title 3"/>
          <p:cNvSpPr>
            <a:spLocks noGrp="1"/>
          </p:cNvSpPr>
          <p:nvPr>
            <p:ph type="title"/>
          </p:nvPr>
        </p:nvSpPr>
        <p:spPr/>
        <p:txBody>
          <a:bodyPr/>
          <a:lstStyle/>
          <a:p>
            <a:pPr algn="ctr"/>
            <a:r>
              <a:rPr lang="en-US" b="1" dirty="0" smtClean="0">
                <a:latin typeface="Arabic Typesetting" panose="03020402040406030203" pitchFamily="66" charset="-78"/>
                <a:cs typeface="Arabic Typesetting" panose="03020402040406030203" pitchFamily="66" charset="-78"/>
              </a:rPr>
              <a:t>Andrew Carnegie – The man of Steel</a:t>
            </a:r>
            <a:endParaRPr lang="en-US" b="1"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33620053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931956" y="1096963"/>
            <a:ext cx="2981138" cy="3713162"/>
          </a:xfrm>
        </p:spPr>
      </p:pic>
      <p:sp>
        <p:nvSpPr>
          <p:cNvPr id="3" name="Content Placeholder 2"/>
          <p:cNvSpPr>
            <a:spLocks noGrp="1"/>
          </p:cNvSpPr>
          <p:nvPr>
            <p:ph sz="half" idx="2"/>
          </p:nvPr>
        </p:nvSpPr>
        <p:spPr/>
        <p:txBody>
          <a:bodyPr>
            <a:normAutofit fontScale="85000" lnSpcReduction="20000"/>
          </a:bodyPr>
          <a:lstStyle/>
          <a:p>
            <a:pPr marL="0" marR="0">
              <a:lnSpc>
                <a:spcPct val="115000"/>
              </a:lnSpc>
              <a:spcBef>
                <a:spcPts val="0"/>
              </a:spcBef>
              <a:spcAft>
                <a:spcPts val="1000"/>
              </a:spcAft>
            </a:pPr>
            <a:r>
              <a:rPr lang="en-US" b="0" dirty="0">
                <a:latin typeface="Arabic Typesetting" panose="03020402040406030203" pitchFamily="66" charset="-78"/>
                <a:ea typeface="Calibri"/>
                <a:cs typeface="Arabic Typesetting" panose="03020402040406030203" pitchFamily="66" charset="-78"/>
              </a:rPr>
              <a:t>This entrepreneur was the founder of the Standard Oil Trust, the company which controlled approximately 90% of the oil industry by the year 1900.  His company forced rivals to join their “trust,”  - an agreement to end competition and raise prices – which hurt the American consumer! </a:t>
            </a:r>
          </a:p>
          <a:p>
            <a:endParaRPr lang="en-US" dirty="0"/>
          </a:p>
        </p:txBody>
      </p:sp>
      <p:sp>
        <p:nvSpPr>
          <p:cNvPr id="4" name="Title 3"/>
          <p:cNvSpPr>
            <a:spLocks noGrp="1"/>
          </p:cNvSpPr>
          <p:nvPr>
            <p:ph type="title"/>
          </p:nvPr>
        </p:nvSpPr>
        <p:spPr/>
        <p:txBody>
          <a:bodyPr/>
          <a:lstStyle/>
          <a:p>
            <a:pPr algn="ctr"/>
            <a:r>
              <a:rPr lang="en-US" b="1" dirty="0" smtClean="0">
                <a:latin typeface="Arabic Typesetting" panose="03020402040406030203" pitchFamily="66" charset="-78"/>
                <a:cs typeface="Arabic Typesetting" panose="03020402040406030203" pitchFamily="66" charset="-78"/>
              </a:rPr>
              <a:t>John D. </a:t>
            </a:r>
            <a:r>
              <a:rPr lang="en-US" b="1" dirty="0" err="1" smtClean="0">
                <a:latin typeface="Arabic Typesetting" panose="03020402040406030203" pitchFamily="66" charset="-78"/>
                <a:cs typeface="Arabic Typesetting" panose="03020402040406030203" pitchFamily="66" charset="-78"/>
              </a:rPr>
              <a:t>rockefeller</a:t>
            </a:r>
            <a:endParaRPr lang="en-US" b="1"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15895859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822325" y="1310898"/>
            <a:ext cx="3200400" cy="3285291"/>
          </a:xfrm>
        </p:spPr>
      </p:pic>
      <p:sp>
        <p:nvSpPr>
          <p:cNvPr id="3" name="Content Placeholder 2"/>
          <p:cNvSpPr>
            <a:spLocks noGrp="1"/>
          </p:cNvSpPr>
          <p:nvPr>
            <p:ph sz="half" idx="2"/>
          </p:nvPr>
        </p:nvSpPr>
        <p:spPr/>
        <p:txBody>
          <a:bodyPr>
            <a:normAutofit fontScale="70000" lnSpcReduction="20000"/>
          </a:bodyPr>
          <a:lstStyle/>
          <a:p>
            <a:pPr marL="0" marR="0">
              <a:lnSpc>
                <a:spcPct val="115000"/>
              </a:lnSpc>
              <a:spcBef>
                <a:spcPts val="0"/>
              </a:spcBef>
              <a:spcAft>
                <a:spcPts val="1000"/>
              </a:spcAft>
            </a:pPr>
            <a:r>
              <a:rPr lang="en-US" b="0" dirty="0">
                <a:latin typeface="Arabic Typesetting" panose="03020402040406030203" pitchFamily="66" charset="-78"/>
                <a:ea typeface="Calibri"/>
                <a:cs typeface="Arabic Typesetting" panose="03020402040406030203" pitchFamily="66" charset="-78"/>
              </a:rPr>
              <a:t>This man gained great power, enormous wealth, and fame by consolidating all of the railroads in New York.  Although he had accumulated great wealth in the railroad industry of New York, his most lasting legacy is an outstanding university in Tennessee, named in his honor – because he donated the money to found the school!  His nickname, “Commodore” serves as the school’s nickname as well today! </a:t>
            </a:r>
          </a:p>
          <a:p>
            <a:endParaRPr lang="en-US" dirty="0"/>
          </a:p>
        </p:txBody>
      </p:sp>
      <p:sp>
        <p:nvSpPr>
          <p:cNvPr id="4" name="Title 3"/>
          <p:cNvSpPr>
            <a:spLocks noGrp="1"/>
          </p:cNvSpPr>
          <p:nvPr>
            <p:ph type="title"/>
          </p:nvPr>
        </p:nvSpPr>
        <p:spPr/>
        <p:txBody>
          <a:bodyPr/>
          <a:lstStyle/>
          <a:p>
            <a:pPr algn="ctr"/>
            <a:r>
              <a:rPr lang="en-US" b="1" dirty="0" smtClean="0">
                <a:latin typeface="Arabic Typesetting" panose="03020402040406030203" pitchFamily="66" charset="-78"/>
                <a:cs typeface="Arabic Typesetting" panose="03020402040406030203" pitchFamily="66" charset="-78"/>
              </a:rPr>
              <a:t>Cornelius Vanderbilt </a:t>
            </a:r>
            <a:endParaRPr lang="en-US" b="1"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29830372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295400" y="1066800"/>
            <a:ext cx="2819400" cy="3537065"/>
          </a:xfrm>
        </p:spPr>
      </p:pic>
      <p:sp>
        <p:nvSpPr>
          <p:cNvPr id="3" name="Content Placeholder 2"/>
          <p:cNvSpPr>
            <a:spLocks noGrp="1"/>
          </p:cNvSpPr>
          <p:nvPr>
            <p:ph sz="half" idx="2"/>
          </p:nvPr>
        </p:nvSpPr>
        <p:spPr>
          <a:xfrm>
            <a:off x="4700016" y="1097280"/>
            <a:ext cx="3910584" cy="3855720"/>
          </a:xfrm>
        </p:spPr>
        <p:txBody>
          <a:bodyPr>
            <a:normAutofit fontScale="77500" lnSpcReduction="20000"/>
          </a:bodyPr>
          <a:lstStyle/>
          <a:p>
            <a:pPr marL="0" marR="0">
              <a:lnSpc>
                <a:spcPct val="115000"/>
              </a:lnSpc>
              <a:spcBef>
                <a:spcPts val="0"/>
              </a:spcBef>
              <a:spcAft>
                <a:spcPts val="1000"/>
              </a:spcAft>
            </a:pPr>
            <a:r>
              <a:rPr lang="en-US" b="0" dirty="0">
                <a:latin typeface="Arabic Typesetting" panose="03020402040406030203" pitchFamily="66" charset="-78"/>
                <a:ea typeface="Calibri"/>
                <a:cs typeface="Arabic Typesetting" panose="03020402040406030203" pitchFamily="66" charset="-78"/>
              </a:rPr>
              <a:t>He founded a luxury railroad car company – building dining cars, first class passenger cars, sleeper cars, and refrigerated boxcars to transport produce or other perishable goods.  After the “Panic of 1893,” – an economic recession – he slashed the wages of his employees.  Yet, he refused to lower the rents of his workers (he was also their landlord), or the price of the food sold at his company stores.  His employees organizing a strike that crippled the US Economy during 1894.  </a:t>
            </a:r>
          </a:p>
          <a:p>
            <a:endParaRPr lang="en-US" dirty="0"/>
          </a:p>
        </p:txBody>
      </p:sp>
      <p:sp>
        <p:nvSpPr>
          <p:cNvPr id="4" name="Title 3"/>
          <p:cNvSpPr>
            <a:spLocks noGrp="1"/>
          </p:cNvSpPr>
          <p:nvPr>
            <p:ph type="title"/>
          </p:nvPr>
        </p:nvSpPr>
        <p:spPr/>
        <p:txBody>
          <a:bodyPr/>
          <a:lstStyle/>
          <a:p>
            <a:pPr algn="ctr"/>
            <a:r>
              <a:rPr lang="en-US" b="1" dirty="0" smtClean="0">
                <a:latin typeface="Arabic Typesetting" panose="03020402040406030203" pitchFamily="66" charset="-78"/>
                <a:cs typeface="Arabic Typesetting" panose="03020402040406030203" pitchFamily="66" charset="-78"/>
              </a:rPr>
              <a:t>George Pullman</a:t>
            </a:r>
            <a:endParaRPr lang="en-US" b="1"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10523055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smtClean="0">
                <a:latin typeface="Arabic Typesetting" panose="03020402040406030203" pitchFamily="66" charset="-78"/>
                <a:cs typeface="Arabic Typesetting" panose="03020402040406030203" pitchFamily="66" charset="-78"/>
              </a:rPr>
              <a:t>Leland Stanford</a:t>
            </a:r>
            <a:endParaRPr lang="en-US" b="1" dirty="0">
              <a:latin typeface="Arabic Typesetting" panose="03020402040406030203" pitchFamily="66" charset="-78"/>
              <a:cs typeface="Arabic Typesetting" panose="03020402040406030203" pitchFamily="66" charset="-78"/>
            </a:endParaRPr>
          </a:p>
        </p:txBody>
      </p:sp>
      <p:pic>
        <p:nvPicPr>
          <p:cNvPr id="9" name="Content Placeholder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295821" y="2619375"/>
            <a:ext cx="2714783" cy="3324225"/>
          </a:xfrm>
        </p:spPr>
      </p:pic>
      <p:sp>
        <p:nvSpPr>
          <p:cNvPr id="7" name="Text Placeholder 6"/>
          <p:cNvSpPr>
            <a:spLocks noGrp="1"/>
          </p:cNvSpPr>
          <p:nvPr>
            <p:ph type="body" sz="half" idx="2"/>
          </p:nvPr>
        </p:nvSpPr>
        <p:spPr>
          <a:xfrm rot="19140000">
            <a:off x="1361083" y="2229781"/>
            <a:ext cx="5794760" cy="815765"/>
          </a:xfrm>
        </p:spPr>
        <p:txBody>
          <a:bodyPr>
            <a:normAutofit fontScale="77500" lnSpcReduction="20000"/>
          </a:bodyPr>
          <a:lstStyle/>
          <a:p>
            <a:r>
              <a:rPr lang="en-US" sz="2600" dirty="0">
                <a:latin typeface="Arabic Typesetting" panose="03020402040406030203" pitchFamily="66" charset="-78"/>
                <a:cs typeface="Arabic Typesetting" panose="03020402040406030203" pitchFamily="66" charset="-78"/>
              </a:rPr>
              <a:t>He was the President of the Central Pacific Railroad line, and the man who drove in the final spike when the transcontinental railroad in May of 1869.  </a:t>
            </a:r>
          </a:p>
          <a:p>
            <a:r>
              <a:rPr lang="en-US" dirty="0"/>
              <a:t> </a:t>
            </a:r>
          </a:p>
          <a:p>
            <a:endParaRPr lang="en-US"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41795019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Arabic Typesetting" panose="03020402040406030203" pitchFamily="66" charset="-78"/>
                <a:cs typeface="Arabic Typesetting" panose="03020402040406030203" pitchFamily="66" charset="-78"/>
              </a:rPr>
              <a:t>Samuel Gompers</a:t>
            </a:r>
            <a:endParaRPr lang="en-US" b="1" dirty="0">
              <a:latin typeface="Arabic Typesetting" panose="03020402040406030203" pitchFamily="66" charset="-78"/>
              <a:cs typeface="Arabic Typesetting" panose="03020402040406030203" pitchFamily="66" charset="-78"/>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49800" y="2913410"/>
            <a:ext cx="3806825" cy="2736155"/>
          </a:xfrm>
        </p:spPr>
      </p:pic>
      <p:sp>
        <p:nvSpPr>
          <p:cNvPr id="4" name="Text Placeholder 3"/>
          <p:cNvSpPr>
            <a:spLocks noGrp="1"/>
          </p:cNvSpPr>
          <p:nvPr>
            <p:ph type="body" sz="half" idx="2"/>
          </p:nvPr>
        </p:nvSpPr>
        <p:spPr>
          <a:xfrm rot="19140000">
            <a:off x="1246717" y="2146413"/>
            <a:ext cx="5839863" cy="702512"/>
          </a:xfrm>
        </p:spPr>
        <p:txBody>
          <a:bodyPr>
            <a:noAutofit/>
          </a:bodyPr>
          <a:lstStyle/>
          <a:p>
            <a:r>
              <a:rPr lang="en-US" sz="1800" dirty="0">
                <a:latin typeface="Arabic Typesetting" panose="03020402040406030203" pitchFamily="66" charset="-78"/>
                <a:ea typeface="Calibri"/>
                <a:cs typeface="Arabic Typesetting" panose="03020402040406030203" pitchFamily="66" charset="-78"/>
              </a:rPr>
              <a:t>He was the founder of the American Federation of Labor, and his goals were higher pay for workers, safer conditions, more leisure time, and the right to collective bargaining. </a:t>
            </a:r>
            <a:endParaRPr lang="en-US" sz="18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41682856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9140000">
            <a:off x="674191" y="1617507"/>
            <a:ext cx="5212080" cy="751838"/>
          </a:xfrm>
        </p:spPr>
        <p:txBody>
          <a:bodyPr/>
          <a:lstStyle/>
          <a:p>
            <a:r>
              <a:rPr lang="en-US" b="1" dirty="0" smtClean="0">
                <a:latin typeface="Arabic Typesetting" panose="03020402040406030203" pitchFamily="66" charset="-78"/>
                <a:cs typeface="Arabic Typesetting" panose="03020402040406030203" pitchFamily="66" charset="-78"/>
              </a:rPr>
              <a:t>Eugene v. Debs</a:t>
            </a:r>
            <a:endParaRPr lang="en-US" b="1" dirty="0">
              <a:latin typeface="Arabic Typesetting" panose="03020402040406030203" pitchFamily="66" charset="-78"/>
              <a:cs typeface="Arabic Typesetting" panose="03020402040406030203" pitchFamily="66" charset="-78"/>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269504" y="2619375"/>
            <a:ext cx="2767417" cy="3324225"/>
          </a:xfrm>
        </p:spPr>
      </p:pic>
      <p:sp>
        <p:nvSpPr>
          <p:cNvPr id="4" name="Text Placeholder 3"/>
          <p:cNvSpPr>
            <a:spLocks noGrp="1"/>
          </p:cNvSpPr>
          <p:nvPr>
            <p:ph type="body" sz="half" idx="2"/>
          </p:nvPr>
        </p:nvSpPr>
        <p:spPr>
          <a:xfrm rot="19140000">
            <a:off x="1177652" y="1931622"/>
            <a:ext cx="5794760" cy="990056"/>
          </a:xfrm>
        </p:spPr>
        <p:txBody>
          <a:bodyPr>
            <a:noAutofit/>
          </a:bodyPr>
          <a:lstStyle/>
          <a:p>
            <a:r>
              <a:rPr lang="en-US" sz="1800" dirty="0">
                <a:latin typeface="Arabic Typesetting" panose="03020402040406030203" pitchFamily="66" charset="-78"/>
                <a:ea typeface="Calibri"/>
                <a:cs typeface="Arabic Typesetting" panose="03020402040406030203" pitchFamily="66" charset="-78"/>
              </a:rPr>
              <a:t>He was the leader of the American Railroad Workers Union – who supported a strike against the Pullman company in the 1890s and was jailed in the early 1900s for his opposition to WW I. </a:t>
            </a:r>
            <a:endParaRPr lang="en-US" sz="18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13001628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Arabic Typesetting" panose="03020402040406030203" pitchFamily="66" charset="-78"/>
                <a:cs typeface="Arabic Typesetting" panose="03020402040406030203" pitchFamily="66" charset="-78"/>
              </a:rPr>
              <a:t>Henry Ford</a:t>
            </a:r>
            <a:endParaRPr lang="en-US" b="1" dirty="0">
              <a:latin typeface="Arabic Typesetting" panose="03020402040406030203" pitchFamily="66" charset="-78"/>
              <a:cs typeface="Arabic Typesetting" panose="03020402040406030203" pitchFamily="66" charset="-78"/>
            </a:endParaRP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49800" y="2731566"/>
            <a:ext cx="3806825" cy="3099843"/>
          </a:xfrm>
        </p:spPr>
      </p:pic>
      <p:sp>
        <p:nvSpPr>
          <p:cNvPr id="4" name="Text Placeholder 3"/>
          <p:cNvSpPr>
            <a:spLocks noGrp="1"/>
          </p:cNvSpPr>
          <p:nvPr>
            <p:ph type="body" sz="half" idx="2"/>
          </p:nvPr>
        </p:nvSpPr>
        <p:spPr/>
        <p:txBody>
          <a:bodyPr>
            <a:noAutofit/>
          </a:bodyPr>
          <a:lstStyle/>
          <a:p>
            <a:r>
              <a:rPr lang="en-US" sz="1800" dirty="0">
                <a:latin typeface="Arabic Typesetting" panose="03020402040406030203" pitchFamily="66" charset="-78"/>
                <a:cs typeface="Arabic Typesetting" panose="03020402040406030203" pitchFamily="66" charset="-78"/>
              </a:rPr>
              <a:t>He was the inventor of the Model-T Ford, and the first auto producer to use the assembly line to make automobiles.  </a:t>
            </a:r>
            <a:endParaRPr lang="en-US" sz="1800" dirty="0">
              <a:effectLst/>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1713015266"/>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30</TotalTime>
  <Words>639</Words>
  <Application>Microsoft Office PowerPoint</Application>
  <PresentationFormat>On-screen Show (4:3)</PresentationFormat>
  <Paragraphs>35</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Angles</vt:lpstr>
      <vt:lpstr>The Great Industrialists and the rise of Unions</vt:lpstr>
      <vt:lpstr>Andrew Carnegie – The man of Steel</vt:lpstr>
      <vt:lpstr>John D. rockefeller</vt:lpstr>
      <vt:lpstr>Cornelius Vanderbilt </vt:lpstr>
      <vt:lpstr>George Pullman</vt:lpstr>
      <vt:lpstr>Leland Stanford</vt:lpstr>
      <vt:lpstr>Samuel Gompers</vt:lpstr>
      <vt:lpstr>Eugene v. Debs</vt:lpstr>
      <vt:lpstr>Henry Ford</vt:lpstr>
      <vt:lpstr>Alexander Graham Bell</vt:lpstr>
      <vt:lpstr>Orville and Wilbur Wright</vt:lpstr>
      <vt:lpstr>Cornelius Vanderbilt</vt:lpstr>
      <vt:lpstr>John D. Rockefeller</vt:lpstr>
      <vt:lpstr>Andrew Carnegie</vt:lpstr>
      <vt:lpstr>Terence V. Powderly</vt:lpstr>
      <vt:lpstr>Mary Harris “Mother” Jones</vt:lpstr>
      <vt:lpstr>Thomas Alva Edison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Great Industrialists and the rise of Unions</dc:title>
  <dc:creator>Adam</dc:creator>
  <cp:lastModifiedBy>Adam</cp:lastModifiedBy>
  <cp:revision>4</cp:revision>
  <dcterms:created xsi:type="dcterms:W3CDTF">2014-02-18T00:14:44Z</dcterms:created>
  <dcterms:modified xsi:type="dcterms:W3CDTF">2014-02-18T00:45:27Z</dcterms:modified>
</cp:coreProperties>
</file>